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5" r:id="rId2"/>
    <p:sldId id="438" r:id="rId3"/>
    <p:sldId id="456" r:id="rId4"/>
    <p:sldId id="454" r:id="rId5"/>
    <p:sldId id="461" r:id="rId6"/>
    <p:sldId id="455" r:id="rId7"/>
    <p:sldId id="458" r:id="rId8"/>
    <p:sldId id="459" r:id="rId9"/>
    <p:sldId id="45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0102"/>
    <a:srgbClr val="F80100"/>
    <a:srgbClr val="FFC000"/>
    <a:srgbClr val="01B902"/>
    <a:srgbClr val="00B902"/>
    <a:srgbClr val="03E50B"/>
    <a:srgbClr val="005CB6"/>
    <a:srgbClr val="01CC04"/>
    <a:srgbClr val="01D305"/>
    <a:srgbClr val="01EE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937"/>
    <p:restoredTop sz="94626"/>
  </p:normalViewPr>
  <p:slideViewPr>
    <p:cSldViewPr>
      <p:cViewPr varScale="1">
        <p:scale>
          <a:sx n="116" d="100"/>
          <a:sy n="116" d="100"/>
        </p:scale>
        <p:origin x="10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EB338-8BB0-B64B-9F79-C87EA24D723F}" type="datetimeFigureOut">
              <a:rPr lang="en-US" smtClean="0"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E1A05-B3B6-6F43-8051-B5A825C5C2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0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514600"/>
            <a:ext cx="77724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600200"/>
            <a:ext cx="1295400" cy="2895600"/>
          </a:xfrm>
        </p:spPr>
        <p:txBody>
          <a:bodyPr lIns="0" rIns="0" anchor="ctr">
            <a:normAutofit/>
          </a:bodyPr>
          <a:lstStyle>
            <a:lvl1pPr marL="0" indent="0" algn="r">
              <a:buNone/>
              <a:defRPr sz="9600" b="1"/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6546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 0 " pathEditMode="relative" ptsTypes="AA">
                                      <p:cBhvr>
                                        <p:cTn id="13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77699-C466-4996-ADED-71C8160E04A2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645EE-450D-4102-8FB2-AECCE2D0F3D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130425"/>
            <a:ext cx="6096000" cy="917575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dirty="0"/>
              <a:t>APOLOGETICS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72" y="3276599"/>
            <a:ext cx="6096000" cy="685801"/>
          </a:xfrm>
          <a:solidFill>
            <a:schemeClr val="bg1"/>
          </a:solidFill>
        </p:spPr>
        <p:txBody>
          <a:bodyPr tIns="0" bIns="0" anchor="ctr">
            <a:normAutofit/>
          </a:bodyPr>
          <a:lstStyle/>
          <a:p>
            <a:pPr algn="l"/>
            <a:r>
              <a:rPr lang="en-US" sz="4000" dirty="0"/>
              <a:t>IN ONE LESSON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F22169-13AA-8440-B3C8-72C2711974BC}"/>
              </a:ext>
            </a:extLst>
          </p:cNvPr>
          <p:cNvGrpSpPr/>
          <p:nvPr/>
        </p:nvGrpSpPr>
        <p:grpSpPr>
          <a:xfrm>
            <a:off x="3276600" y="4038600"/>
            <a:ext cx="1169350" cy="846286"/>
            <a:chOff x="3214537" y="3877969"/>
            <a:chExt cx="1169350" cy="84628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5D7117-B840-B442-A27C-D9D71A5CBC8D}"/>
                </a:ext>
              </a:extLst>
            </p:cNvPr>
            <p:cNvGrpSpPr/>
            <p:nvPr/>
          </p:nvGrpSpPr>
          <p:grpSpPr>
            <a:xfrm>
              <a:off x="3214537" y="3877969"/>
              <a:ext cx="1169350" cy="846286"/>
              <a:chOff x="3148191" y="3904594"/>
              <a:chExt cx="1169350" cy="84628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DF6CBF57-D364-DF4D-B7B6-A61612247736}"/>
                  </a:ext>
                </a:extLst>
              </p:cNvPr>
              <p:cNvSpPr txBox="1"/>
              <p:nvPr/>
            </p:nvSpPr>
            <p:spPr>
              <a:xfrm rot="21401300">
                <a:off x="3148191" y="4227660"/>
                <a:ext cx="11693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>
                    <a:solidFill>
                      <a:schemeClr val="bg1"/>
                    </a:solidFill>
                    <a:latin typeface="Gabriola" pitchFamily="82" charset="0"/>
                    <a:ea typeface="Brush Script MT" panose="03060802040406070304" pitchFamily="66" charset="-122"/>
                    <a:cs typeface="Brush Script MT" panose="03060802040406070304" pitchFamily="66" charset="-122"/>
                  </a:rPr>
                  <a:t>almost</a:t>
                </a:r>
                <a:endParaRPr lang="en-US" sz="2400" dirty="0">
                  <a:solidFill>
                    <a:schemeClr val="bg1"/>
                  </a:solidFill>
                  <a:latin typeface="Gabriola" pitchFamily="82" charset="0"/>
                  <a:ea typeface="Brush Script MT" panose="03060802040406070304" pitchFamily="66" charset="-122"/>
                  <a:cs typeface="Brush Script MT" panose="03060802040406070304" pitchFamily="66" charset="-122"/>
                </a:endParaRPr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02E20960-BDA9-A249-9AB2-149B272194C4}"/>
                  </a:ext>
                </a:extLst>
              </p:cNvPr>
              <p:cNvSpPr/>
              <p:nvPr/>
            </p:nvSpPr>
            <p:spPr>
              <a:xfrm rot="11370456">
                <a:off x="3447206" y="3904594"/>
                <a:ext cx="172295" cy="134007"/>
              </a:xfrm>
              <a:custGeom>
                <a:avLst/>
                <a:gdLst>
                  <a:gd name="connsiteX0" fmla="*/ 0 w 283779"/>
                  <a:gd name="connsiteY0" fmla="*/ 94593 h 220717"/>
                  <a:gd name="connsiteX1" fmla="*/ 73572 w 283779"/>
                  <a:gd name="connsiteY1" fmla="*/ 147145 h 220717"/>
                  <a:gd name="connsiteX2" fmla="*/ 105103 w 283779"/>
                  <a:gd name="connsiteY2" fmla="*/ 157655 h 220717"/>
                  <a:gd name="connsiteX3" fmla="*/ 168165 w 283779"/>
                  <a:gd name="connsiteY3" fmla="*/ 189186 h 220717"/>
                  <a:gd name="connsiteX4" fmla="*/ 199696 w 283779"/>
                  <a:gd name="connsiteY4" fmla="*/ 220717 h 220717"/>
                  <a:gd name="connsiteX5" fmla="*/ 220717 w 283779"/>
                  <a:gd name="connsiteY5" fmla="*/ 189186 h 220717"/>
                  <a:gd name="connsiteX6" fmla="*/ 241738 w 283779"/>
                  <a:gd name="connsiteY6" fmla="*/ 126124 h 220717"/>
                  <a:gd name="connsiteX7" fmla="*/ 252248 w 283779"/>
                  <a:gd name="connsiteY7" fmla="*/ 94593 h 220717"/>
                  <a:gd name="connsiteX8" fmla="*/ 262759 w 283779"/>
                  <a:gd name="connsiteY8" fmla="*/ 63062 h 220717"/>
                  <a:gd name="connsiteX9" fmla="*/ 283779 w 283779"/>
                  <a:gd name="connsiteY9" fmla="*/ 0 h 22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3779" h="220717">
                    <a:moveTo>
                      <a:pt x="0" y="94593"/>
                    </a:moveTo>
                    <a:cubicBezTo>
                      <a:pt x="24524" y="112110"/>
                      <a:pt x="47729" y="131639"/>
                      <a:pt x="73572" y="147145"/>
                    </a:cubicBezTo>
                    <a:cubicBezTo>
                      <a:pt x="83072" y="152845"/>
                      <a:pt x="95194" y="152700"/>
                      <a:pt x="105103" y="157655"/>
                    </a:cubicBezTo>
                    <a:cubicBezTo>
                      <a:pt x="186601" y="198404"/>
                      <a:pt x="88911" y="162769"/>
                      <a:pt x="168165" y="189186"/>
                    </a:cubicBezTo>
                    <a:cubicBezTo>
                      <a:pt x="178675" y="199696"/>
                      <a:pt x="184832" y="220717"/>
                      <a:pt x="199696" y="220717"/>
                    </a:cubicBezTo>
                    <a:cubicBezTo>
                      <a:pt x="212328" y="220717"/>
                      <a:pt x="215587" y="200729"/>
                      <a:pt x="220717" y="189186"/>
                    </a:cubicBezTo>
                    <a:cubicBezTo>
                      <a:pt x="229716" y="168938"/>
                      <a:pt x="234731" y="147145"/>
                      <a:pt x="241738" y="126124"/>
                    </a:cubicBezTo>
                    <a:lnTo>
                      <a:pt x="252248" y="94593"/>
                    </a:lnTo>
                    <a:cubicBezTo>
                      <a:pt x="255752" y="84083"/>
                      <a:pt x="260072" y="73810"/>
                      <a:pt x="262759" y="63062"/>
                    </a:cubicBezTo>
                    <a:cubicBezTo>
                      <a:pt x="275169" y="13421"/>
                      <a:pt x="266809" y="33941"/>
                      <a:pt x="283779" y="0"/>
                    </a:cubicBezTo>
                  </a:path>
                </a:pathLst>
              </a:cu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2B5014E-4D9B-334F-932F-3857C3E1855A}"/>
                </a:ext>
              </a:extLst>
            </p:cNvPr>
            <p:cNvSpPr/>
            <p:nvPr/>
          </p:nvSpPr>
          <p:spPr>
            <a:xfrm>
              <a:off x="3599699" y="4007070"/>
              <a:ext cx="31917" cy="325820"/>
            </a:xfrm>
            <a:custGeom>
              <a:avLst/>
              <a:gdLst>
                <a:gd name="connsiteX0" fmla="*/ 0 w 31917"/>
                <a:gd name="connsiteY0" fmla="*/ 0 h 325820"/>
                <a:gd name="connsiteX1" fmla="*/ 21021 w 31917"/>
                <a:gd name="connsiteY1" fmla="*/ 73572 h 325820"/>
                <a:gd name="connsiteX2" fmla="*/ 31531 w 31917"/>
                <a:gd name="connsiteY2" fmla="*/ 325820 h 32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17" h="325820">
                  <a:moveTo>
                    <a:pt x="0" y="0"/>
                  </a:moveTo>
                  <a:cubicBezTo>
                    <a:pt x="7007" y="24524"/>
                    <a:pt x="17043" y="48379"/>
                    <a:pt x="21021" y="73572"/>
                  </a:cubicBezTo>
                  <a:cubicBezTo>
                    <a:pt x="35022" y="162246"/>
                    <a:pt x="31531" y="236581"/>
                    <a:pt x="31531" y="325820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89C892F9-E90B-8443-8DA3-A0A4CBA13206}"/>
              </a:ext>
            </a:extLst>
          </p:cNvPr>
          <p:cNvSpPr txBox="1">
            <a:spLocks/>
          </p:cNvSpPr>
          <p:nvPr/>
        </p:nvSpPr>
        <p:spPr>
          <a:xfrm>
            <a:off x="7949004" y="4355359"/>
            <a:ext cx="1197624" cy="3222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chemeClr val="bg1"/>
                </a:solidFill>
              </a:rPr>
              <a:t>Ai1L.net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BC5CCA-5BCD-AF42-8147-9BA35715C0FE}"/>
              </a:ext>
            </a:extLst>
          </p:cNvPr>
          <p:cNvSpPr txBox="1">
            <a:spLocks/>
          </p:cNvSpPr>
          <p:nvPr/>
        </p:nvSpPr>
        <p:spPr>
          <a:xfrm>
            <a:off x="3045371" y="5269758"/>
            <a:ext cx="6067097" cy="11310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700" b="1" dirty="0"/>
              <a:t>Lesson 24</a:t>
            </a:r>
            <a:br>
              <a:rPr lang="en-US" sz="7700" dirty="0"/>
            </a:br>
            <a:endParaRPr lang="en-US" sz="500" dirty="0"/>
          </a:p>
          <a:p>
            <a:pPr algn="l"/>
            <a:r>
              <a:rPr lang="en-US" sz="3700" dirty="0"/>
              <a:t>Jesus Died by Crucifixion;</a:t>
            </a:r>
            <a:br>
              <a:rPr lang="en-US" sz="3700" dirty="0"/>
            </a:br>
            <a:r>
              <a:rPr lang="en-US" sz="3700" dirty="0"/>
              <a:t>His Disciples Believed He Resurrected</a:t>
            </a:r>
          </a:p>
        </p:txBody>
      </p:sp>
    </p:spTree>
    <p:extLst>
      <p:ext uri="{BB962C8B-B14F-4D97-AF65-F5344CB8AC3E}">
        <p14:creationId xmlns:p14="http://schemas.microsoft.com/office/powerpoint/2010/main" val="334283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non-Christian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431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4600" y="-518357"/>
            <a:ext cx="6625728" cy="9014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“...one is obliged to say, 'Here was a man. </a:t>
            </a:r>
            <a:r>
              <a:rPr lang="en-US" sz="3200" b="1" dirty="0">
                <a:highlight>
                  <a:srgbClr val="C00002"/>
                </a:highlight>
              </a:rPr>
              <a:t>This part of the tale could not have been invented</a:t>
            </a:r>
            <a:r>
              <a:rPr lang="en-US" sz="3200" dirty="0"/>
              <a:t>.'”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H.G. WELLS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Outline of History, Volume 1 (page 497)</a:t>
            </a:r>
          </a:p>
          <a:p>
            <a:endParaRPr lang="en-US" sz="20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45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 the Gospels accounts of Jesus’ death by crucifixion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25560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portance of Orthodoxy, from Heretics by G. K. Chesterton ...">
            <a:extLst>
              <a:ext uri="{FF2B5EF4-FFF2-40B4-BE49-F238E27FC236}">
                <a16:creationId xmlns:a16="http://schemas.microsoft.com/office/drawing/2014/main" id="{E5C920EF-1FBD-714D-9170-DCCE26721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3" y="0"/>
            <a:ext cx="7386637" cy="900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“This is the sort of truth that is hard to explain because it is a fact; but </a:t>
            </a:r>
            <a:r>
              <a:rPr lang="en-US" sz="3200" b="1" dirty="0">
                <a:highlight>
                  <a:srgbClr val="C10102"/>
                </a:highlight>
              </a:rPr>
              <a:t>it is a fact to which we can call witnesses</a:t>
            </a:r>
            <a:r>
              <a:rPr lang="en-US" sz="3200" dirty="0"/>
              <a:t>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4" y="5045093"/>
            <a:ext cx="3830038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G.K. CHESTERTON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Everlasting Man</a:t>
            </a:r>
          </a:p>
        </p:txBody>
      </p:sp>
    </p:spTree>
    <p:extLst>
      <p:ext uri="{BB962C8B-B14F-4D97-AF65-F5344CB8AC3E}">
        <p14:creationId xmlns:p14="http://schemas.microsoft.com/office/powerpoint/2010/main" val="4262997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7.40741E-7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Document the claims of the early witnesses of Jesus’ resurrection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46039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ECD23FC-75AC-004E-8ADA-681A872626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6249925"/>
              </p:ext>
            </p:extLst>
          </p:nvPr>
        </p:nvGraphicFramePr>
        <p:xfrm>
          <a:off x="4856207" y="1676402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Philip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Bartholomew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Matthew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James, son of Alphaeus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Thaddeus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Simon the Zealot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u="none" strike="noStrike" dirty="0">
                          <a:effectLst/>
                        </a:rPr>
                        <a:t>Matthias</a:t>
                      </a:r>
                      <a:endParaRPr lang="en-US" sz="22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162A64-2D16-3C47-A471-6B8A69321DF8}"/>
              </a:ext>
            </a:extLst>
          </p:cNvPr>
          <p:cNvSpPr txBox="1"/>
          <p:nvPr/>
        </p:nvSpPr>
        <p:spPr>
          <a:xfrm>
            <a:off x="156521" y="255595"/>
            <a:ext cx="75307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Which Apostles were martyred?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C9D771-88A4-9C4E-900C-07AFAE62DD12}"/>
              </a:ext>
            </a:extLst>
          </p:cNvPr>
          <p:cNvSpPr txBox="1"/>
          <p:nvPr/>
        </p:nvSpPr>
        <p:spPr>
          <a:xfrm>
            <a:off x="2514600" y="6858000"/>
            <a:ext cx="6096000" cy="102842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Source: “The Fate of the Apostles” by Josh McDowell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To be considered martyred, the person be killed </a:t>
            </a:r>
            <a:r>
              <a:rPr lang="en-US" sz="1400" i="1" dirty="0"/>
              <a:t>due to being a Christian</a:t>
            </a:r>
          </a:p>
          <a:p>
            <a:pPr marL="119063" indent="-1190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This list includes those that are not specifically part of the Twelve (like James)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51D455E-2878-7D48-BE14-86E8A0995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008005"/>
              </p:ext>
            </p:extLst>
          </p:nvPr>
        </p:nvGraphicFramePr>
        <p:xfrm>
          <a:off x="181235" y="1676403"/>
          <a:ext cx="4267198" cy="38861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0682">
                  <a:extLst>
                    <a:ext uri="{9D8B030D-6E8A-4147-A177-3AD203B41FA5}">
                      <a16:colId xmlns:a16="http://schemas.microsoft.com/office/drawing/2014/main" val="3256627010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2760839914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032634955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999213998"/>
                    </a:ext>
                  </a:extLst>
                </a:gridCol>
                <a:gridCol w="344129">
                  <a:extLst>
                    <a:ext uri="{9D8B030D-6E8A-4147-A177-3AD203B41FA5}">
                      <a16:colId xmlns:a16="http://schemas.microsoft.com/office/drawing/2014/main" val="39879636"/>
                    </a:ext>
                  </a:extLst>
                </a:gridCol>
              </a:tblGrid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Peter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141340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Paul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35803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the Brother of Jesus</a:t>
                      </a:r>
                      <a:endParaRPr lang="en-US" sz="17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670439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John,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8679175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Thomas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9024941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Andrew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478354"/>
                  </a:ext>
                </a:extLst>
              </a:tr>
              <a:tr h="555171">
                <a:tc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James, son of Zebedee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1B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224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36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25"/>
          <a:stretch/>
        </p:blipFill>
        <p:spPr bwMode="auto">
          <a:xfrm>
            <a:off x="2514600" y="0"/>
            <a:ext cx="69342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930AA5-728D-884D-A826-4D923E871B31}"/>
              </a:ext>
            </a:extLst>
          </p:cNvPr>
          <p:cNvSpPr/>
          <p:nvPr/>
        </p:nvSpPr>
        <p:spPr>
          <a:xfrm>
            <a:off x="0" y="0"/>
            <a:ext cx="6019800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50000">
                <a:srgbClr val="000000"/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“﻿</a:t>
            </a:r>
            <a:r>
              <a:rPr lang="en-US" sz="3200" b="1" dirty="0">
                <a:highlight>
                  <a:srgbClr val="C10102"/>
                </a:highlight>
              </a:rPr>
              <a:t>not a shred</a:t>
            </a:r>
            <a:r>
              <a:rPr lang="en-US" sz="3200" dirty="0"/>
              <a:t> of evidence exists that any apostle wavered in or recanted his faith—excluding Judas.”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SEAN MCDOWELL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The Fate of the Apostles (page 261)</a:t>
            </a:r>
          </a:p>
        </p:txBody>
      </p:sp>
    </p:spTree>
    <p:extLst>
      <p:ext uri="{BB962C8B-B14F-4D97-AF65-F5344CB8AC3E}">
        <p14:creationId xmlns:p14="http://schemas.microsoft.com/office/powerpoint/2010/main" val="30921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0.0169 L 1.94444E-6 2.22222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5" grpId="1"/>
      <p:bldP spid="7" grpId="0" animBg="1"/>
      <p:bldP spid="8" grpId="0"/>
      <p:bldP spid="8" grpId="1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7F3A231B-5D70-D046-B1D4-165C0631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401837" y="2286000"/>
            <a:ext cx="5123164" cy="2900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81000" y="2819400"/>
            <a:ext cx="4903487" cy="2246769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 rot="5400000">
            <a:off x="2326988" y="2914599"/>
            <a:ext cx="49492" cy="3669094"/>
          </a:xfrm>
          <a:prstGeom prst="rect">
            <a:avLst/>
          </a:prstGeom>
          <a:solidFill>
            <a:srgbClr val="009E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096" y="1382085"/>
            <a:ext cx="37471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Roman Authorities Investigating Jesus For Violating Stay-In-Tomb Order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243" y="5045093"/>
            <a:ext cx="4952999" cy="145839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64592" rtlCol="0" anchor="t"/>
          <a:lstStyle/>
          <a:p>
            <a:r>
              <a:rPr lang="en-US" sz="2000" b="1" dirty="0">
                <a:solidFill>
                  <a:schemeClr val="tx1"/>
                </a:solidFill>
              </a:rPr>
              <a:t>BABYLON BEE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April 12th, 2020</a:t>
            </a:r>
            <a:br>
              <a:rPr lang="en-US" sz="2000" i="1" dirty="0">
                <a:solidFill>
                  <a:schemeClr val="tx1"/>
                </a:solidFill>
              </a:rPr>
            </a:br>
            <a:r>
              <a:rPr lang="en-US" sz="2000" i="1" dirty="0">
                <a:solidFill>
                  <a:schemeClr val="tx1"/>
                </a:solidFill>
              </a:rPr>
              <a:t>http://</a:t>
            </a:r>
            <a:r>
              <a:rPr lang="en-US" sz="2000" i="1" dirty="0" err="1">
                <a:solidFill>
                  <a:schemeClr val="tx1"/>
                </a:solidFill>
              </a:rPr>
              <a:t>bit.ly</a:t>
            </a:r>
            <a:r>
              <a:rPr lang="en-US" sz="2000" i="1" dirty="0">
                <a:solidFill>
                  <a:schemeClr val="tx1"/>
                </a:solidFill>
              </a:rPr>
              <a:t>/Ai1LStayInTomb</a:t>
            </a:r>
          </a:p>
        </p:txBody>
      </p:sp>
    </p:spTree>
    <p:extLst>
      <p:ext uri="{BB962C8B-B14F-4D97-AF65-F5344CB8AC3E}">
        <p14:creationId xmlns:p14="http://schemas.microsoft.com/office/powerpoint/2010/main" val="246616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animMotion origin="layout" path="M 0.04236 -7.40741E-7 L -8.33333E-7 -7.40741E-7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.0169 L -1.38889E-6 -1.85185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2"/>
      <p:bldP spid="7" grpId="0" animBg="1"/>
      <p:bldP spid="8" grpId="0"/>
      <p:bldP spid="8" grpId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Dark Simplicity">
      <a:dk1>
        <a:srgbClr val="FFFFFF"/>
      </a:dk1>
      <a:lt1>
        <a:srgbClr val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</TotalTime>
  <Words>270</Words>
  <Application>Microsoft Macintosh PowerPoint</Application>
  <PresentationFormat>On-screen Show (4:3)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Book</vt:lpstr>
      <vt:lpstr>Calibri</vt:lpstr>
      <vt:lpstr>Gabriola</vt:lpstr>
      <vt:lpstr>Office Theme</vt:lpstr>
      <vt:lpstr>APOLOGETICS</vt:lpstr>
      <vt:lpstr>Read the non-Christian accounts of Jesus’ death by crucifixion</vt:lpstr>
      <vt:lpstr>PowerPoint Presentation</vt:lpstr>
      <vt:lpstr>Read the Gospels accounts of Jesus’ death by crucifixion</vt:lpstr>
      <vt:lpstr>PowerPoint Presentation</vt:lpstr>
      <vt:lpstr>Document the claims of the early witnesses of Jesus’ resurrection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Luke</dc:creator>
  <cp:lastModifiedBy>Luke Murphey</cp:lastModifiedBy>
  <cp:revision>99</cp:revision>
  <dcterms:created xsi:type="dcterms:W3CDTF">2010-07-14T22:15:37Z</dcterms:created>
  <dcterms:modified xsi:type="dcterms:W3CDTF">2020-09-22T22:05:10Z</dcterms:modified>
</cp:coreProperties>
</file>

<file path=docProps/thumbnail.jpeg>
</file>